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handoutMasterIdLst>
    <p:handoutMasterId r:id="rId45"/>
  </p:handoutMasterIdLst>
  <p:sldIdLst>
    <p:sldId id="319" r:id="rId3"/>
    <p:sldId id="256" r:id="rId4"/>
    <p:sldId id="257" r:id="rId5"/>
    <p:sldId id="282" r:id="rId6"/>
    <p:sldId id="320" r:id="rId7"/>
    <p:sldId id="329" r:id="rId8"/>
    <p:sldId id="317" r:id="rId9"/>
    <p:sldId id="266" r:id="rId10"/>
    <p:sldId id="332" r:id="rId11"/>
    <p:sldId id="330" r:id="rId12"/>
    <p:sldId id="331" r:id="rId13"/>
    <p:sldId id="298" r:id="rId14"/>
    <p:sldId id="316" r:id="rId15"/>
    <p:sldId id="297" r:id="rId16"/>
    <p:sldId id="296" r:id="rId17"/>
    <p:sldId id="299" r:id="rId18"/>
    <p:sldId id="300" r:id="rId19"/>
    <p:sldId id="264" r:id="rId20"/>
    <p:sldId id="301" r:id="rId21"/>
    <p:sldId id="307" r:id="rId22"/>
    <p:sldId id="311" r:id="rId23"/>
    <p:sldId id="321" r:id="rId24"/>
    <p:sldId id="318" r:id="rId25"/>
    <p:sldId id="312" r:id="rId26"/>
    <p:sldId id="313" r:id="rId27"/>
    <p:sldId id="314" r:id="rId28"/>
    <p:sldId id="315" r:id="rId29"/>
    <p:sldId id="305" r:id="rId30"/>
    <p:sldId id="306" r:id="rId31"/>
    <p:sldId id="322" r:id="rId32"/>
    <p:sldId id="324" r:id="rId33"/>
    <p:sldId id="325" r:id="rId34"/>
    <p:sldId id="326" r:id="rId35"/>
    <p:sldId id="323" r:id="rId36"/>
    <p:sldId id="327" r:id="rId37"/>
    <p:sldId id="328" r:id="rId38"/>
    <p:sldId id="308" r:id="rId39"/>
    <p:sldId id="309" r:id="rId40"/>
    <p:sldId id="280" r:id="rId41"/>
    <p:sldId id="285" r:id="rId42"/>
    <p:sldId id="31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44" autoAdjust="0"/>
    <p:restoredTop sz="78966" autoAdjust="0"/>
  </p:normalViewPr>
  <p:slideViewPr>
    <p:cSldViewPr snapToGrid="0">
      <p:cViewPr varScale="1">
        <p:scale>
          <a:sx n="86" d="100"/>
          <a:sy n="86" d="100"/>
        </p:scale>
        <p:origin x="166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PowerPoint]Sheet3!PivotTable1</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Sheet3!$B$1</c:f>
              <c:strCache>
                <c:ptCount val="1"/>
                <c:pt idx="0">
                  <c:v>Sum of Avg. Truck Rental Cost</c:v>
                </c:pt>
              </c:strCache>
            </c:strRef>
          </c:tx>
          <c:spPr>
            <a:solidFill>
              <a:schemeClr val="accent4">
                <a:lumMod val="60000"/>
                <a:lumOff val="40000"/>
              </a:schemeClr>
            </a:solidFill>
            <a:ln>
              <a:noFill/>
            </a:ln>
            <a:effectLst/>
          </c:spPr>
          <c:invertIfNegative val="0"/>
          <c:cat>
            <c:strRef>
              <c:f>Sheet3!$A$2:$A$7</c:f>
              <c:strCache>
                <c:ptCount val="5"/>
                <c:pt idx="0">
                  <c:v>1 Bedroom</c:v>
                </c:pt>
                <c:pt idx="1">
                  <c:v>2 Bedroom</c:v>
                </c:pt>
                <c:pt idx="2">
                  <c:v>3 Bedroom</c:v>
                </c:pt>
                <c:pt idx="3">
                  <c:v>4 Bedroom</c:v>
                </c:pt>
                <c:pt idx="4">
                  <c:v>5+ Bedroom</c:v>
                </c:pt>
              </c:strCache>
            </c:strRef>
          </c:cat>
          <c:val>
            <c:numRef>
              <c:f>Sheet3!$B$2:$B$7</c:f>
              <c:numCache>
                <c:formatCode>General</c:formatCode>
                <c:ptCount val="5"/>
                <c:pt idx="0">
                  <c:v>130</c:v>
                </c:pt>
                <c:pt idx="1">
                  <c:v>130</c:v>
                </c:pt>
                <c:pt idx="2">
                  <c:v>140</c:v>
                </c:pt>
                <c:pt idx="3">
                  <c:v>165</c:v>
                </c:pt>
                <c:pt idx="4">
                  <c:v>190</c:v>
                </c:pt>
              </c:numCache>
            </c:numRef>
          </c:val>
          <c:extLst>
            <c:ext xmlns:c16="http://schemas.microsoft.com/office/drawing/2014/chart" uri="{C3380CC4-5D6E-409C-BE32-E72D297353CC}">
              <c16:uniqueId val="{00000000-4464-4712-8950-95BD8D4BC5E1}"/>
            </c:ext>
          </c:extLst>
        </c:ser>
        <c:ser>
          <c:idx val="1"/>
          <c:order val="1"/>
          <c:tx>
            <c:strRef>
              <c:f>Sheet3!$C$1</c:f>
              <c:strCache>
                <c:ptCount val="1"/>
                <c:pt idx="0">
                  <c:v>Sum of Movers Cost</c:v>
                </c:pt>
              </c:strCache>
            </c:strRef>
          </c:tx>
          <c:spPr>
            <a:solidFill>
              <a:schemeClr val="accent5"/>
            </a:solidFill>
            <a:ln>
              <a:noFill/>
            </a:ln>
            <a:effectLst/>
          </c:spPr>
          <c:invertIfNegative val="0"/>
          <c:cat>
            <c:strRef>
              <c:f>Sheet3!$A$2:$A$7</c:f>
              <c:strCache>
                <c:ptCount val="5"/>
                <c:pt idx="0">
                  <c:v>1 Bedroom</c:v>
                </c:pt>
                <c:pt idx="1">
                  <c:v>2 Bedroom</c:v>
                </c:pt>
                <c:pt idx="2">
                  <c:v>3 Bedroom</c:v>
                </c:pt>
                <c:pt idx="3">
                  <c:v>4 Bedroom</c:v>
                </c:pt>
                <c:pt idx="4">
                  <c:v>5+ Bedroom</c:v>
                </c:pt>
              </c:strCache>
            </c:strRef>
          </c:cat>
          <c:val>
            <c:numRef>
              <c:f>Sheet3!$C$2:$C$7</c:f>
              <c:numCache>
                <c:formatCode>General</c:formatCode>
                <c:ptCount val="5"/>
                <c:pt idx="0">
                  <c:v>400</c:v>
                </c:pt>
                <c:pt idx="1">
                  <c:v>500</c:v>
                </c:pt>
                <c:pt idx="2">
                  <c:v>1050</c:v>
                </c:pt>
                <c:pt idx="3">
                  <c:v>1400</c:v>
                </c:pt>
                <c:pt idx="4">
                  <c:v>1800</c:v>
                </c:pt>
              </c:numCache>
            </c:numRef>
          </c:val>
          <c:extLst>
            <c:ext xmlns:c16="http://schemas.microsoft.com/office/drawing/2014/chart" uri="{C3380CC4-5D6E-409C-BE32-E72D297353CC}">
              <c16:uniqueId val="{00000001-4464-4712-8950-95BD8D4BC5E1}"/>
            </c:ext>
          </c:extLst>
        </c:ser>
        <c:dLbls>
          <c:showLegendKey val="0"/>
          <c:showVal val="0"/>
          <c:showCatName val="0"/>
          <c:showSerName val="0"/>
          <c:showPercent val="0"/>
          <c:showBubbleSize val="0"/>
        </c:dLbls>
        <c:gapWidth val="219"/>
        <c:overlap val="100"/>
        <c:axId val="1971425743"/>
        <c:axId val="1890631087"/>
      </c:barChart>
      <c:catAx>
        <c:axId val="197142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0631087"/>
        <c:crosses val="autoZero"/>
        <c:auto val="1"/>
        <c:lblAlgn val="ctr"/>
        <c:lblOffset val="100"/>
        <c:noMultiLvlLbl val="0"/>
      </c:catAx>
      <c:valAx>
        <c:axId val="189063108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14257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9/27/2020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9/27/2020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10</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11</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
        <p:nvSpPr>
          <p:cNvPr id="5" name="Footer Placeholder 4">
            <a:extLst>
              <a:ext uri="{FF2B5EF4-FFF2-40B4-BE49-F238E27FC236}">
                <a16:creationId xmlns:a16="http://schemas.microsoft.com/office/drawing/2014/main" id="{73760EF4-01FC-4918-9225-BBB211077C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21</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22</a:t>
            </a:fld>
            <a:endParaRPr lang="en-US"/>
          </a:p>
        </p:txBody>
      </p:sp>
      <p:sp>
        <p:nvSpPr>
          <p:cNvPr id="5" name="Footer Placeholder 4">
            <a:extLst>
              <a:ext uri="{FF2B5EF4-FFF2-40B4-BE49-F238E27FC236}">
                <a16:creationId xmlns:a16="http://schemas.microsoft.com/office/drawing/2014/main" id="{F165219A-8BAD-489B-B5DE-8E33D1A8DF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32450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
        <p:nvSpPr>
          <p:cNvPr id="5" name="Footer Placeholder 4">
            <a:extLst>
              <a:ext uri="{FF2B5EF4-FFF2-40B4-BE49-F238E27FC236}">
                <a16:creationId xmlns:a16="http://schemas.microsoft.com/office/drawing/2014/main" id="{625A5CA5-D997-4501-9CD9-4F6882944A5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1546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25</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ECFCE83E-FB61-4E7B-9280-87B22DB8AD2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99096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30</a:t>
            </a:fld>
            <a:endParaRPr lang="en-US"/>
          </a:p>
        </p:txBody>
      </p:sp>
      <p:sp>
        <p:nvSpPr>
          <p:cNvPr id="5" name="Footer Placeholder 4">
            <a:extLst>
              <a:ext uri="{FF2B5EF4-FFF2-40B4-BE49-F238E27FC236}">
                <a16:creationId xmlns:a16="http://schemas.microsoft.com/office/drawing/2014/main" id="{B920CE3A-8DEF-4B22-9F58-2C49BADC85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3888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34</a:t>
            </a:fld>
            <a:endParaRPr lang="en-US"/>
          </a:p>
        </p:txBody>
      </p:sp>
      <p:sp>
        <p:nvSpPr>
          <p:cNvPr id="5" name="Footer Placeholder 4">
            <a:extLst>
              <a:ext uri="{FF2B5EF4-FFF2-40B4-BE49-F238E27FC236}">
                <a16:creationId xmlns:a16="http://schemas.microsoft.com/office/drawing/2014/main" id="{FCE99421-DBE7-4D50-8158-69691FCEDF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7564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37</a:t>
            </a:fld>
            <a:endParaRPr lang="en-US"/>
          </a:p>
        </p:txBody>
      </p:sp>
      <p:sp>
        <p:nvSpPr>
          <p:cNvPr id="5" name="Footer Placeholder 4">
            <a:extLst>
              <a:ext uri="{FF2B5EF4-FFF2-40B4-BE49-F238E27FC236}">
                <a16:creationId xmlns:a16="http://schemas.microsoft.com/office/drawing/2014/main" id="{B20169D8-2638-472A-B5DD-38878CB2AC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38</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39</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40</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41</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5</a:t>
            </a:fld>
            <a:endParaRPr lang="en-US"/>
          </a:p>
        </p:txBody>
      </p:sp>
      <p:sp>
        <p:nvSpPr>
          <p:cNvPr id="5" name="Footer Placeholder 4">
            <a:extLst>
              <a:ext uri="{FF2B5EF4-FFF2-40B4-BE49-F238E27FC236}">
                <a16:creationId xmlns:a16="http://schemas.microsoft.com/office/drawing/2014/main" id="{1F6002D7-9864-4367-AB14-5A01F71935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78176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9</a:t>
            </a:fld>
            <a:endParaRPr lang="en-US"/>
          </a:p>
        </p:txBody>
      </p:sp>
    </p:spTree>
    <p:extLst>
      <p:ext uri="{BB962C8B-B14F-4D97-AF65-F5344CB8AC3E}">
        <p14:creationId xmlns:p14="http://schemas.microsoft.com/office/powerpoint/2010/main" val="1988337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9/27/2020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9/27/2020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9/27/2020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9/27/2020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9/27/2020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9/27/2020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9/27/2020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9/27/2020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9/27/2020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9/27/2020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9/27/2020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9/27/2020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9/27/2020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9/27/2020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9/27/2020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9/27/2020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9/27/2020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9/27/2020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9/27/2020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9/27/2020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9/27/2020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9/27/2020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9/27/2020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9/27/2020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2144"/>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9/26/2020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9/27/2020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10</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11</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9/27/2020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9/27/2020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mc:Choice xmlns:p14="http://schemas.microsoft.com/office/powerpoint/2010/main" Requires="p14">
      <p:transition p14:dur="250">
        <p:pull/>
      </p:transition>
    </mc:Choice>
    <mc:Fallback>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D644-4760-4B6D-8210-982B93B4A6EA}"/>
              </a:ext>
            </a:extLst>
          </p:cNvPr>
          <p:cNvSpPr>
            <a:spLocks noGrp="1"/>
          </p:cNvSpPr>
          <p:nvPr>
            <p:ph type="title"/>
          </p:nvPr>
        </p:nvSpPr>
        <p:spPr>
          <a:xfrm>
            <a:off x="423531" y="138112"/>
            <a:ext cx="10515600" cy="1325563"/>
          </a:xfrm>
        </p:spPr>
        <p:txBody>
          <a:bodyPr/>
          <a:lstStyle/>
          <a:p>
            <a:r>
              <a:rPr lang="en-US" dirty="0"/>
              <a:t>Moving is Challenging</a:t>
            </a:r>
          </a:p>
        </p:txBody>
      </p:sp>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sp>
        <p:nvSpPr>
          <p:cNvPr id="4" name="Title 3">
            <a:extLst>
              <a:ext uri="{FF2B5EF4-FFF2-40B4-BE49-F238E27FC236}">
                <a16:creationId xmlns:a16="http://schemas.microsoft.com/office/drawing/2014/main" id="{B60BDF21-D53F-4970-83E0-E74769D7F383}"/>
              </a:ext>
            </a:extLst>
          </p:cNvPr>
          <p:cNvSpPr txBox="1">
            <a:spLocks/>
          </p:cNvSpPr>
          <p:nvPr/>
        </p:nvSpPr>
        <p:spPr>
          <a:xfrm>
            <a:off x="6510669" y="1463675"/>
            <a:ext cx="5257800" cy="44219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These logistics make moving, which is already a stressful life event, even more stressful. </a:t>
            </a:r>
          </a:p>
        </p:txBody>
      </p:sp>
      <p:pic>
        <p:nvPicPr>
          <p:cNvPr id="6" name="Picture 5" descr="Shape&#10;&#10;Description automatically generated">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3675"/>
            <a:ext cx="5257800" cy="5257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9/27/2020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i="1" dirty="0"/>
              <a:t>Accurately</a:t>
            </a:r>
            <a:r>
              <a:rPr lang="en-US" dirty="0"/>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sp>
        <p:nvSpPr>
          <p:cNvPr id="6" name="Rectangle 5">
            <a:extLst>
              <a:ext uri="{FF2B5EF4-FFF2-40B4-BE49-F238E27FC236}">
                <a16:creationId xmlns:a16="http://schemas.microsoft.com/office/drawing/2014/main" id="{FE77AFF4-7F4F-4226-86BF-4A01626B3B33}"/>
              </a:ext>
            </a:extLst>
          </p:cNvPr>
          <p:cNvSpPr/>
          <p:nvPr/>
        </p:nvSpPr>
        <p:spPr>
          <a:xfrm>
            <a:off x="5511544" y="6450353"/>
            <a:ext cx="1168910" cy="369332"/>
          </a:xfrm>
          <a:prstGeom prst="rect">
            <a:avLst/>
          </a:prstGeom>
        </p:spPr>
        <p:txBody>
          <a:bodyPr wrap="none">
            <a:spAutoFit/>
          </a:bodyPr>
          <a:lstStyle/>
          <a:p>
            <a:pPr algn="ctr"/>
            <a:r>
              <a:rPr lang="en-US" dirty="0">
                <a:hlinkClick r:id="rId3"/>
              </a:rPr>
              <a:t>wtkr.com</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9/27/2020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Loading a truck properly requires many considerations including weight distribution and protecting fragile items.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sp>
        <p:nvSpPr>
          <p:cNvPr id="6" name="Rectangle 5">
            <a:extLst>
              <a:ext uri="{FF2B5EF4-FFF2-40B4-BE49-F238E27FC236}">
                <a16:creationId xmlns:a16="http://schemas.microsoft.com/office/drawing/2014/main" id="{EB303E37-A738-4E18-9544-BDB0DD886754}"/>
              </a:ext>
            </a:extLst>
          </p:cNvPr>
          <p:cNvSpPr/>
          <p:nvPr/>
        </p:nvSpPr>
        <p:spPr>
          <a:xfrm>
            <a:off x="4706836" y="6450353"/>
            <a:ext cx="2778326" cy="369332"/>
          </a:xfrm>
          <a:prstGeom prst="rect">
            <a:avLst/>
          </a:prstGeom>
        </p:spPr>
        <p:txBody>
          <a:bodyPr wrap="none">
            <a:spAutoFit/>
          </a:bodyPr>
          <a:lstStyle/>
          <a:p>
            <a:pPr algn="ctr"/>
            <a:r>
              <a:rPr lang="en-US" dirty="0">
                <a:hlinkClick r:id="rId3"/>
              </a:rPr>
              <a:t>PenskeTruckRental.com</a:t>
            </a:r>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9/27/2020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16</a:t>
            </a:fld>
            <a:endParaRPr lang="en-US"/>
          </a:p>
        </p:txBody>
      </p:sp>
      <p:sp>
        <p:nvSpPr>
          <p:cNvPr id="6" name="Rectangle 5">
            <a:extLst>
              <a:ext uri="{FF2B5EF4-FFF2-40B4-BE49-F238E27FC236}">
                <a16:creationId xmlns:a16="http://schemas.microsoft.com/office/drawing/2014/main" id="{00CC1EC6-EAE1-4059-B775-0AD1F8254B58}"/>
              </a:ext>
            </a:extLst>
          </p:cNvPr>
          <p:cNvSpPr/>
          <p:nvPr/>
        </p:nvSpPr>
        <p:spPr>
          <a:xfrm>
            <a:off x="5261475" y="6450353"/>
            <a:ext cx="1669047" cy="369332"/>
          </a:xfrm>
          <a:prstGeom prst="rect">
            <a:avLst/>
          </a:prstGeom>
        </p:spPr>
        <p:txBody>
          <a:bodyPr wrap="none">
            <a:spAutoFit/>
          </a:bodyPr>
          <a:lstStyle/>
          <a:p>
            <a:pPr algn="ctr"/>
            <a:r>
              <a:rPr lang="en-US" dirty="0">
                <a:hlinkClick r:id="rId3"/>
              </a:rPr>
              <a:t>Hayesbc.com</a:t>
            </a:r>
            <a:endParaRPr lang="en-US" dirty="0"/>
          </a:p>
        </p:txBody>
      </p:sp>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9/27/2020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9/27/2020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2" name="Date Placeholder 1">
            <a:extLst>
              <a:ext uri="{FF2B5EF4-FFF2-40B4-BE49-F238E27FC236}">
                <a16:creationId xmlns:a16="http://schemas.microsoft.com/office/drawing/2014/main" id="{B5AFC495-876B-4A7B-9DB0-0C345F0710F2}"/>
              </a:ext>
            </a:extLst>
          </p:cNvPr>
          <p:cNvSpPr>
            <a:spLocks noGrp="1"/>
          </p:cNvSpPr>
          <p:nvPr>
            <p:ph type="dt" sz="half" idx="2"/>
          </p:nvPr>
        </p:nvSpPr>
        <p:spPr/>
        <p:txBody>
          <a:bodyPr/>
          <a:lstStyle/>
          <a:p>
            <a:fld id="{C6D9424D-E7BF-49BD-8658-E2813B1FCFB1}" type="datetime1">
              <a:rPr lang="en-US" smtClean="0"/>
              <a:t>9/27/2020</a:t>
            </a:fld>
            <a:endParaRPr lang="en-US" dirty="0"/>
          </a:p>
        </p:txBody>
      </p:sp>
      <p:sp>
        <p:nvSpPr>
          <p:cNvPr id="5" name="Footer Placeholder 4">
            <a:extLst>
              <a:ext uri="{FF2B5EF4-FFF2-40B4-BE49-F238E27FC236}">
                <a16:creationId xmlns:a16="http://schemas.microsoft.com/office/drawing/2014/main" id="{2AED6981-2810-42E3-9E53-C01106B874C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B95F8CA-B7B1-486F-A365-8BA99EDA9161}"/>
              </a:ext>
            </a:extLst>
          </p:cNvPr>
          <p:cNvSpPr>
            <a:spLocks noGrp="1"/>
          </p:cNvSpPr>
          <p:nvPr>
            <p:ph type="sldNum" sz="quarter" idx="4"/>
          </p:nvPr>
        </p:nvSpPr>
        <p:spPr/>
        <p:txBody>
          <a:bodyPr/>
          <a:lstStyle/>
          <a:p>
            <a:fld id="{BC24384F-C969-491A-B746-B529BCC5F8BF}" type="slidenum">
              <a:rPr lang="en-US" smtClean="0"/>
              <a:pPr/>
              <a:t>18</a:t>
            </a:fld>
            <a:endParaRPr lang="en-US" dirty="0"/>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pic>
        <p:nvPicPr>
          <p:cNvPr id="12" name="Picture 11" descr="Graphical user interface&#10;&#10;Description automatically generated">
            <a:extLst>
              <a:ext uri="{FF2B5EF4-FFF2-40B4-BE49-F238E27FC236}">
                <a16:creationId xmlns:a16="http://schemas.microsoft.com/office/drawing/2014/main" id="{CB2D4305-5CD1-4F97-8472-C0968314D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610" y="0"/>
            <a:ext cx="5824780" cy="6858000"/>
          </a:xfrm>
          <a:prstGeom prst="rect">
            <a:avLst/>
          </a:prstGeo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9/27/2020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9/23/2020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1203" y="-2144"/>
            <a:ext cx="12192000" cy="6858000"/>
            <a:chOff x="0"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0360" y="2712616"/>
              <a:ext cx="1428873" cy="1432227"/>
              <a:chOff x="5638798"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20</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9/27/2020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21</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9/27/2020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Solution Definition</a:t>
            </a:r>
          </a:p>
        </p:txBody>
      </p:sp>
      <p:sp>
        <p:nvSpPr>
          <p:cNvPr id="2" name="Date Placeholder 1">
            <a:extLst>
              <a:ext uri="{FF2B5EF4-FFF2-40B4-BE49-F238E27FC236}">
                <a16:creationId xmlns:a16="http://schemas.microsoft.com/office/drawing/2014/main" id="{1DAFAE07-6C0E-4950-B1BB-B2AA69DC674A}"/>
              </a:ext>
            </a:extLst>
          </p:cNvPr>
          <p:cNvSpPr>
            <a:spLocks noGrp="1"/>
          </p:cNvSpPr>
          <p:nvPr>
            <p:ph type="dt" sz="half" idx="2"/>
          </p:nvPr>
        </p:nvSpPr>
        <p:spPr/>
        <p:txBody>
          <a:bodyPr/>
          <a:lstStyle/>
          <a:p>
            <a:fld id="{4D84EE22-7155-4083-BC84-B0D94211342F}" type="datetime1">
              <a:rPr lang="en-US" smtClean="0"/>
              <a:t>9/27/2020</a:t>
            </a:fld>
            <a:endParaRPr lang="en-US" dirty="0"/>
          </a:p>
        </p:txBody>
      </p:sp>
      <p:sp>
        <p:nvSpPr>
          <p:cNvPr id="5" name="Footer Placeholder 4">
            <a:extLst>
              <a:ext uri="{FF2B5EF4-FFF2-40B4-BE49-F238E27FC236}">
                <a16:creationId xmlns:a16="http://schemas.microsoft.com/office/drawing/2014/main" id="{FCB515BB-EF90-4A57-806B-AD2431C24D8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7C560DB3-8A1A-42D2-AEE1-5090C86664DB}"/>
              </a:ext>
            </a:extLst>
          </p:cNvPr>
          <p:cNvSpPr>
            <a:spLocks noGrp="1"/>
          </p:cNvSpPr>
          <p:nvPr>
            <p:ph type="sldNum" sz="quarter" idx="4"/>
          </p:nvPr>
        </p:nvSpPr>
        <p:spPr/>
        <p:txBody>
          <a:bodyPr/>
          <a:lstStyle/>
          <a:p>
            <a:fld id="{BC24384F-C969-491A-B746-B529BCC5F8BF}" type="slidenum">
              <a:rPr lang="en-US" smtClean="0"/>
              <a:pPr/>
              <a:t>22</a:t>
            </a:fld>
            <a:endParaRPr lang="en-US" dirty="0"/>
          </a:p>
        </p:txBody>
      </p:sp>
    </p:spTree>
    <p:extLst>
      <p:ext uri="{BB962C8B-B14F-4D97-AF65-F5344CB8AC3E}">
        <p14:creationId xmlns:p14="http://schemas.microsoft.com/office/powerpoint/2010/main" val="38805830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23</a:t>
            </a:fld>
            <a:endParaRPr lang="en-US"/>
          </a:p>
        </p:txBody>
      </p:sp>
      <p:pic>
        <p:nvPicPr>
          <p:cNvPr id="4" name="Picture 3" descr="Shape&#10;&#10;Description automatically generated">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158187" y="162045"/>
            <a:ext cx="5937813" cy="1938992"/>
          </a:xfrm>
          <a:prstGeom prst="rect">
            <a:avLst/>
          </a:prstGeom>
          <a:noFill/>
        </p:spPr>
        <p:txBody>
          <a:bodyPr wrap="square" rtlCol="0">
            <a:spAutoFit/>
          </a:bodyPr>
          <a:lstStyle/>
          <a:p>
            <a:r>
              <a:rPr lang="en-US" sz="6000" dirty="0"/>
              <a:t>Solution Characteristics</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9/27/2020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How will the solution help the process?</a:t>
            </a:r>
          </a:p>
        </p:txBody>
      </p:sp>
      <p:sp>
        <p:nvSpPr>
          <p:cNvPr id="2" name="Date Placeholder 1">
            <a:extLst>
              <a:ext uri="{FF2B5EF4-FFF2-40B4-BE49-F238E27FC236}">
                <a16:creationId xmlns:a16="http://schemas.microsoft.com/office/drawing/2014/main" id="{5FB90E52-646A-4FB1-A91F-774C780F45E7}"/>
              </a:ext>
            </a:extLst>
          </p:cNvPr>
          <p:cNvSpPr>
            <a:spLocks noGrp="1"/>
          </p:cNvSpPr>
          <p:nvPr>
            <p:ph type="dt" sz="half" idx="2"/>
          </p:nvPr>
        </p:nvSpPr>
        <p:spPr/>
        <p:txBody>
          <a:bodyPr/>
          <a:lstStyle/>
          <a:p>
            <a:fld id="{E40C797F-BEBA-4817-856E-34BD87A75FFB}" type="datetime1">
              <a:rPr lang="en-US" smtClean="0"/>
              <a:t>9/27/2020</a:t>
            </a:fld>
            <a:endParaRPr lang="en-US" dirty="0"/>
          </a:p>
        </p:txBody>
      </p:sp>
      <p:sp>
        <p:nvSpPr>
          <p:cNvPr id="5" name="Footer Placeholder 4">
            <a:extLst>
              <a:ext uri="{FF2B5EF4-FFF2-40B4-BE49-F238E27FC236}">
                <a16:creationId xmlns:a16="http://schemas.microsoft.com/office/drawing/2014/main" id="{625D4399-EB9B-4119-ACA1-9BEA198C960C}"/>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E40AB8D8-E0E8-4434-82A7-C0D31BDB6526}"/>
              </a:ext>
            </a:extLst>
          </p:cNvPr>
          <p:cNvSpPr>
            <a:spLocks noGrp="1"/>
          </p:cNvSpPr>
          <p:nvPr>
            <p:ph type="sldNum" sz="quarter" idx="4"/>
          </p:nvPr>
        </p:nvSpPr>
        <p:spPr/>
        <p:txBody>
          <a:bodyPr/>
          <a:lstStyle/>
          <a:p>
            <a:fld id="{BC24384F-C969-491A-B746-B529BCC5F8BF}" type="slidenum">
              <a:rPr lang="en-US" smtClean="0"/>
              <a:pPr/>
              <a:t>24</a:t>
            </a:fld>
            <a:endParaRPr lang="en-US" dirty="0"/>
          </a:p>
        </p:txBody>
      </p:sp>
    </p:spTree>
    <p:extLst>
      <p:ext uri="{BB962C8B-B14F-4D97-AF65-F5344CB8AC3E}">
        <p14:creationId xmlns:p14="http://schemas.microsoft.com/office/powerpoint/2010/main" val="10395597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25</a:t>
            </a:fld>
            <a:endParaRPr lang="en-US"/>
          </a:p>
        </p:txBody>
      </p:sp>
      <p:pic>
        <p:nvPicPr>
          <p:cNvPr id="7" name="Picture 6" descr="Diagram&#10;&#10;Description automatically generated">
            <a:extLst>
              <a:ext uri="{FF2B5EF4-FFF2-40B4-BE49-F238E27FC236}">
                <a16:creationId xmlns:a16="http://schemas.microsoft.com/office/drawing/2014/main" id="{2B68C07D-F8E1-4118-91FD-AE8A7F814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17" y="0"/>
            <a:ext cx="7367173" cy="6393538"/>
          </a:xfrm>
          <a:prstGeom prst="rect">
            <a:avLst/>
          </a:prstGeom>
        </p:spPr>
      </p:pic>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9/27/2020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070334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26</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9/27/2020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27</a:t>
            </a:fld>
            <a:endParaRPr lang="en-US"/>
          </a:p>
        </p:txBody>
      </p:sp>
      <p:pic>
        <p:nvPicPr>
          <p:cNvPr id="7" name="Picture 6" descr="Graphical user interface, application, website&#10;&#10;Description automatically generated">
            <a:extLst>
              <a:ext uri="{FF2B5EF4-FFF2-40B4-BE49-F238E27FC236}">
                <a16:creationId xmlns:a16="http://schemas.microsoft.com/office/drawing/2014/main" id="{6167D3E0-7CD4-4EA7-AB3F-1098DDA5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796" y="0"/>
            <a:ext cx="4662407" cy="6858000"/>
          </a:xfrm>
          <a:prstGeom prst="rect">
            <a:avLst/>
          </a:prstGeom>
        </p:spPr>
      </p:pic>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9/27/2020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136523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major functional components?</a:t>
            </a:r>
          </a:p>
        </p:txBody>
      </p:sp>
      <p:sp>
        <p:nvSpPr>
          <p:cNvPr id="2" name="Date Placeholder 1">
            <a:extLst>
              <a:ext uri="{FF2B5EF4-FFF2-40B4-BE49-F238E27FC236}">
                <a16:creationId xmlns:a16="http://schemas.microsoft.com/office/drawing/2014/main" id="{23DB6917-E99B-4965-AE52-E77A808EBEBE}"/>
              </a:ext>
            </a:extLst>
          </p:cNvPr>
          <p:cNvSpPr>
            <a:spLocks noGrp="1"/>
          </p:cNvSpPr>
          <p:nvPr>
            <p:ph type="dt" sz="half" idx="2"/>
          </p:nvPr>
        </p:nvSpPr>
        <p:spPr/>
        <p:txBody>
          <a:bodyPr/>
          <a:lstStyle/>
          <a:p>
            <a:fld id="{592E991A-54AE-48BE-81BF-5A35AD09EAD4}" type="datetime1">
              <a:rPr lang="en-US" smtClean="0"/>
              <a:t>9/27/2020</a:t>
            </a:fld>
            <a:endParaRPr lang="en-US" dirty="0"/>
          </a:p>
        </p:txBody>
      </p:sp>
      <p:sp>
        <p:nvSpPr>
          <p:cNvPr id="5" name="Footer Placeholder 4">
            <a:extLst>
              <a:ext uri="{FF2B5EF4-FFF2-40B4-BE49-F238E27FC236}">
                <a16:creationId xmlns:a16="http://schemas.microsoft.com/office/drawing/2014/main" id="{126E2619-2D0E-4797-9C1F-84BD26E280D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30E73AC-F0F6-4D2D-A698-3D2923E637D4}"/>
              </a:ext>
            </a:extLst>
          </p:cNvPr>
          <p:cNvSpPr>
            <a:spLocks noGrp="1"/>
          </p:cNvSpPr>
          <p:nvPr>
            <p:ph type="sldNum" sz="quarter" idx="4"/>
          </p:nvPr>
        </p:nvSpPr>
        <p:spPr/>
        <p:txBody>
          <a:bodyPr/>
          <a:lstStyle/>
          <a:p>
            <a:fld id="{BC24384F-C969-491A-B746-B529BCC5F8BF}" type="slidenum">
              <a:rPr lang="en-US" smtClean="0"/>
              <a:pPr/>
              <a:t>28</a:t>
            </a:fld>
            <a:endParaRPr lang="en-US" dirty="0"/>
          </a:p>
        </p:txBody>
      </p:sp>
    </p:spTree>
    <p:extLst>
      <p:ext uri="{BB962C8B-B14F-4D97-AF65-F5344CB8AC3E}">
        <p14:creationId xmlns:p14="http://schemas.microsoft.com/office/powerpoint/2010/main" val="18375083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29</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9/27/2020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8-16</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9/27/2020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Feasibility Analysis</a:t>
            </a:r>
          </a:p>
        </p:txBody>
      </p:sp>
      <p:sp>
        <p:nvSpPr>
          <p:cNvPr id="2" name="Date Placeholder 1">
            <a:extLst>
              <a:ext uri="{FF2B5EF4-FFF2-40B4-BE49-F238E27FC236}">
                <a16:creationId xmlns:a16="http://schemas.microsoft.com/office/drawing/2014/main" id="{ED85B8BD-68B0-4092-B964-55C0EC2A9C06}"/>
              </a:ext>
            </a:extLst>
          </p:cNvPr>
          <p:cNvSpPr>
            <a:spLocks noGrp="1"/>
          </p:cNvSpPr>
          <p:nvPr>
            <p:ph type="dt" sz="half" idx="2"/>
          </p:nvPr>
        </p:nvSpPr>
        <p:spPr/>
        <p:txBody>
          <a:bodyPr/>
          <a:lstStyle/>
          <a:p>
            <a:fld id="{09B34302-796C-4071-B642-2AD780210104}" type="datetime1">
              <a:rPr lang="en-US" smtClean="0"/>
              <a:t>9/27/2020</a:t>
            </a:fld>
            <a:endParaRPr lang="en-US" dirty="0"/>
          </a:p>
        </p:txBody>
      </p:sp>
      <p:sp>
        <p:nvSpPr>
          <p:cNvPr id="5" name="Footer Placeholder 4">
            <a:extLst>
              <a:ext uri="{FF2B5EF4-FFF2-40B4-BE49-F238E27FC236}">
                <a16:creationId xmlns:a16="http://schemas.microsoft.com/office/drawing/2014/main" id="{B83BFEAF-E74E-4A76-8C48-4356840B28D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96F814B8-36F7-414C-A075-25397651A6CB}"/>
              </a:ext>
            </a:extLst>
          </p:cNvPr>
          <p:cNvSpPr>
            <a:spLocks noGrp="1"/>
          </p:cNvSpPr>
          <p:nvPr>
            <p:ph type="sldNum" sz="quarter" idx="4"/>
          </p:nvPr>
        </p:nvSpPr>
        <p:spPr/>
        <p:txBody>
          <a:bodyPr/>
          <a:lstStyle/>
          <a:p>
            <a:fld id="{BC24384F-C969-491A-B746-B529BCC5F8BF}" type="slidenum">
              <a:rPr lang="en-US" smtClean="0"/>
              <a:pPr/>
              <a:t>30</a:t>
            </a:fld>
            <a:endParaRPr lang="en-US" dirty="0"/>
          </a:p>
        </p:txBody>
      </p:sp>
    </p:spTree>
    <p:extLst>
      <p:ext uri="{BB962C8B-B14F-4D97-AF65-F5344CB8AC3E}">
        <p14:creationId xmlns:p14="http://schemas.microsoft.com/office/powerpoint/2010/main" val="11268565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9/27/2020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27635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NOT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32</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9/27/2020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497360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33</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9/27/2020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Risks &amp; Mitigation</a:t>
            </a:r>
          </a:p>
        </p:txBody>
      </p:sp>
      <p:sp>
        <p:nvSpPr>
          <p:cNvPr id="2" name="Date Placeholder 1">
            <a:extLst>
              <a:ext uri="{FF2B5EF4-FFF2-40B4-BE49-F238E27FC236}">
                <a16:creationId xmlns:a16="http://schemas.microsoft.com/office/drawing/2014/main" id="{43658FF4-8C13-4078-B7E3-3F15EF9C0B08}"/>
              </a:ext>
            </a:extLst>
          </p:cNvPr>
          <p:cNvSpPr>
            <a:spLocks noGrp="1"/>
          </p:cNvSpPr>
          <p:nvPr>
            <p:ph type="dt" sz="half" idx="2"/>
          </p:nvPr>
        </p:nvSpPr>
        <p:spPr/>
        <p:txBody>
          <a:bodyPr/>
          <a:lstStyle/>
          <a:p>
            <a:fld id="{0393A18A-B23A-433C-8A81-043B67CB55CE}" type="datetime1">
              <a:rPr lang="en-US" smtClean="0"/>
              <a:t>9/27/2020</a:t>
            </a:fld>
            <a:endParaRPr lang="en-US" dirty="0"/>
          </a:p>
        </p:txBody>
      </p:sp>
      <p:sp>
        <p:nvSpPr>
          <p:cNvPr id="5" name="Footer Placeholder 4">
            <a:extLst>
              <a:ext uri="{FF2B5EF4-FFF2-40B4-BE49-F238E27FC236}">
                <a16:creationId xmlns:a16="http://schemas.microsoft.com/office/drawing/2014/main" id="{A03615A6-98B7-4033-858F-7C4F70497D7B}"/>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10FA2DD2-ECA8-49A5-B38C-8B3FCCDCD88F}"/>
              </a:ext>
            </a:extLst>
          </p:cNvPr>
          <p:cNvSpPr>
            <a:spLocks noGrp="1"/>
          </p:cNvSpPr>
          <p:nvPr>
            <p:ph type="sldNum" sz="quarter" idx="4"/>
          </p:nvPr>
        </p:nvSpPr>
        <p:spPr/>
        <p:txBody>
          <a:bodyPr/>
          <a:lstStyle/>
          <a:p>
            <a:fld id="{BC24384F-C969-491A-B746-B529BCC5F8BF}" type="slidenum">
              <a:rPr lang="en-US" smtClean="0"/>
              <a:pPr/>
              <a:t>34</a:t>
            </a:fld>
            <a:endParaRPr lang="en-US" dirty="0"/>
          </a:p>
        </p:txBody>
      </p:sp>
    </p:spTree>
    <p:extLst>
      <p:ext uri="{BB962C8B-B14F-4D97-AF65-F5344CB8AC3E}">
        <p14:creationId xmlns:p14="http://schemas.microsoft.com/office/powerpoint/2010/main" val="17829011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“Customer Risks”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35</a:t>
            </a:fld>
            <a:endParaRPr lang="en-US"/>
          </a:p>
        </p:txBody>
      </p:sp>
      <p:sp>
        <p:nvSpPr>
          <p:cNvPr id="2" name="Date Placeholder 1">
            <a:extLst>
              <a:ext uri="{FF2B5EF4-FFF2-40B4-BE49-F238E27FC236}">
                <a16:creationId xmlns:a16="http://schemas.microsoft.com/office/drawing/2014/main" id="{21EC4459-7982-4965-A544-B0018EA66A63}"/>
              </a:ext>
            </a:extLst>
          </p:cNvPr>
          <p:cNvSpPr>
            <a:spLocks noGrp="1"/>
          </p:cNvSpPr>
          <p:nvPr>
            <p:ph type="dt" sz="half" idx="10"/>
          </p:nvPr>
        </p:nvSpPr>
        <p:spPr/>
        <p:txBody>
          <a:bodyPr/>
          <a:lstStyle/>
          <a:p>
            <a:fld id="{BB85AC0A-68CD-4661-A2B5-8C0B260452A2}" type="datetime1">
              <a:rPr lang="en-US" smtClean="0"/>
              <a:t>9/27/2020</a:t>
            </a:fld>
            <a:endParaRPr lang="en-US" dirty="0"/>
          </a:p>
        </p:txBody>
      </p:sp>
      <p:sp>
        <p:nvSpPr>
          <p:cNvPr id="3" name="Footer Placeholder 2">
            <a:extLst>
              <a:ext uri="{FF2B5EF4-FFF2-40B4-BE49-F238E27FC236}">
                <a16:creationId xmlns:a16="http://schemas.microsoft.com/office/drawing/2014/main" id="{5ACCFDE5-5656-4CF0-8923-86766AB943E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03644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“Technical Risks”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36</a:t>
            </a:fld>
            <a:endParaRPr lang="en-US"/>
          </a:p>
        </p:txBody>
      </p:sp>
      <p:sp>
        <p:nvSpPr>
          <p:cNvPr id="2" name="Date Placeholder 1">
            <a:extLst>
              <a:ext uri="{FF2B5EF4-FFF2-40B4-BE49-F238E27FC236}">
                <a16:creationId xmlns:a16="http://schemas.microsoft.com/office/drawing/2014/main" id="{70963CAC-9526-4745-9281-4B568C35EB0A}"/>
              </a:ext>
            </a:extLst>
          </p:cNvPr>
          <p:cNvSpPr>
            <a:spLocks noGrp="1"/>
          </p:cNvSpPr>
          <p:nvPr>
            <p:ph type="dt" sz="half" idx="10"/>
          </p:nvPr>
        </p:nvSpPr>
        <p:spPr/>
        <p:txBody>
          <a:bodyPr/>
          <a:lstStyle/>
          <a:p>
            <a:fld id="{E040F700-0358-42D8-BCAE-B8CE8A60ADAC}" type="datetime1">
              <a:rPr lang="en-US" smtClean="0"/>
              <a:t>9/27/2020</a:t>
            </a:fld>
            <a:endParaRPr lang="en-US" dirty="0"/>
          </a:p>
        </p:txBody>
      </p:sp>
      <p:sp>
        <p:nvSpPr>
          <p:cNvPr id="3" name="Footer Placeholder 2">
            <a:extLst>
              <a:ext uri="{FF2B5EF4-FFF2-40B4-BE49-F238E27FC236}">
                <a16:creationId xmlns:a16="http://schemas.microsoft.com/office/drawing/2014/main" id="{D0BBDC70-6FBB-443D-9398-604CEFA312F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657487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2" name="Date Placeholder 1">
            <a:extLst>
              <a:ext uri="{FF2B5EF4-FFF2-40B4-BE49-F238E27FC236}">
                <a16:creationId xmlns:a16="http://schemas.microsoft.com/office/drawing/2014/main" id="{D94906FE-6B5E-441C-920E-CE640FF9143A}"/>
              </a:ext>
            </a:extLst>
          </p:cNvPr>
          <p:cNvSpPr>
            <a:spLocks noGrp="1"/>
          </p:cNvSpPr>
          <p:nvPr>
            <p:ph type="dt" sz="half" idx="2"/>
          </p:nvPr>
        </p:nvSpPr>
        <p:spPr/>
        <p:txBody>
          <a:bodyPr/>
          <a:lstStyle/>
          <a:p>
            <a:fld id="{3D8F1B2A-C95D-4473-BB4D-8C15480EA2D4}" type="datetime1">
              <a:rPr lang="en-US" smtClean="0"/>
              <a:t>9/27/2020</a:t>
            </a:fld>
            <a:endParaRPr lang="en-US" dirty="0"/>
          </a:p>
        </p:txBody>
      </p:sp>
      <p:sp>
        <p:nvSpPr>
          <p:cNvPr id="5" name="Footer Placeholder 4">
            <a:extLst>
              <a:ext uri="{FF2B5EF4-FFF2-40B4-BE49-F238E27FC236}">
                <a16:creationId xmlns:a16="http://schemas.microsoft.com/office/drawing/2014/main" id="{78945C2D-9192-4071-AFCA-EDB17142BE53}"/>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1695324-BF9A-45A9-81A8-7D597E45E237}"/>
              </a:ext>
            </a:extLst>
          </p:cNvPr>
          <p:cNvSpPr>
            <a:spLocks noGrp="1"/>
          </p:cNvSpPr>
          <p:nvPr>
            <p:ph type="sldNum" sz="quarter" idx="4"/>
          </p:nvPr>
        </p:nvSpPr>
        <p:spPr/>
        <p:txBody>
          <a:bodyPr/>
          <a:lstStyle/>
          <a:p>
            <a:fld id="{BC24384F-C969-491A-B746-B529BCC5F8BF}" type="slidenum">
              <a:rPr lang="en-US" smtClean="0"/>
              <a:pPr/>
              <a:t>37</a:t>
            </a:fld>
            <a:endParaRPr lang="en-US" dirty="0"/>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38</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9/27/2020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39</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3B1578A9-6ED0-4DF0-96AC-2BFC08E47EBE}"/>
              </a:ext>
            </a:extLst>
          </p:cNvPr>
          <p:cNvSpPr>
            <a:spLocks noGrp="1"/>
          </p:cNvSpPr>
          <p:nvPr>
            <p:ph type="dt" sz="half" idx="10"/>
          </p:nvPr>
        </p:nvSpPr>
        <p:spPr/>
        <p:txBody>
          <a:bodyPr/>
          <a:lstStyle/>
          <a:p>
            <a:fld id="{B0C7F2C2-6577-4D2D-87C2-F3134530D8A1}" type="datetime1">
              <a:rPr lang="en-US" smtClean="0"/>
              <a:t>9/27/2020</a:t>
            </a:fld>
            <a:endParaRPr lang="en-US" dirty="0"/>
          </a:p>
        </p:txBody>
      </p:sp>
      <p:sp>
        <p:nvSpPr>
          <p:cNvPr id="13" name="Footer Placeholder 12">
            <a:extLst>
              <a:ext uri="{FF2B5EF4-FFF2-40B4-BE49-F238E27FC236}">
                <a16:creationId xmlns:a16="http://schemas.microsoft.com/office/drawing/2014/main" id="{C5616876-F5D2-4139-AD0D-BCD9EE7C62E6}"/>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9/27/2020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0" y="3516312"/>
              <a:ext cx="2286000" cy="2286000"/>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t>
              </a:r>
              <a:r>
                <a:rPr lang="en-US" sz="2000" b="1" dirty="0" err="1"/>
                <a:t>Aquilino</a:t>
              </a:r>
              <a:endParaRPr lang="en-US" sz="2000" b="1" dirty="0"/>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a:t>
              </a:r>
              <a:r>
                <a:rPr lang="en-US" sz="2000" b="1" dirty="0" err="1"/>
                <a:t>Kukanich</a:t>
              </a:r>
              <a:endParaRPr lang="en-US" sz="2000" b="1" dirty="0"/>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1"/>
              <a:ext cx="2300896"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40</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9/27/2020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41</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9/27/2020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Problem/Customer Definition (Reword)</a:t>
            </a:r>
          </a:p>
        </p:txBody>
      </p:sp>
      <p:sp>
        <p:nvSpPr>
          <p:cNvPr id="2" name="Date Placeholder 1">
            <a:extLst>
              <a:ext uri="{FF2B5EF4-FFF2-40B4-BE49-F238E27FC236}">
                <a16:creationId xmlns:a16="http://schemas.microsoft.com/office/drawing/2014/main" id="{D47816D0-2271-4286-82D7-6C2F21366B7B}"/>
              </a:ext>
            </a:extLst>
          </p:cNvPr>
          <p:cNvSpPr>
            <a:spLocks noGrp="1"/>
          </p:cNvSpPr>
          <p:nvPr>
            <p:ph type="dt" sz="half" idx="2"/>
          </p:nvPr>
        </p:nvSpPr>
        <p:spPr/>
        <p:txBody>
          <a:bodyPr/>
          <a:lstStyle/>
          <a:p>
            <a:fld id="{D09BE62E-25E7-43D4-9D65-E15F77D31F54}" type="datetime1">
              <a:rPr lang="en-US" smtClean="0"/>
              <a:t>9/27/2020</a:t>
            </a:fld>
            <a:endParaRPr lang="en-US" dirty="0"/>
          </a:p>
        </p:txBody>
      </p:sp>
      <p:sp>
        <p:nvSpPr>
          <p:cNvPr id="5" name="Footer Placeholder 4">
            <a:extLst>
              <a:ext uri="{FF2B5EF4-FFF2-40B4-BE49-F238E27FC236}">
                <a16:creationId xmlns:a16="http://schemas.microsoft.com/office/drawing/2014/main" id="{2F4463B3-0B92-42AA-8BB3-16F57B1A233A}"/>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BB5384D-C99E-40C6-A9A3-EA3A9444949F}"/>
              </a:ext>
            </a:extLst>
          </p:cNvPr>
          <p:cNvSpPr>
            <a:spLocks noGrp="1"/>
          </p:cNvSpPr>
          <p:nvPr>
            <p:ph type="sldNum" sz="quarter" idx="4"/>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18415717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pPr algn="ctr"/>
            <a:r>
              <a:rPr lang="en-US" sz="2800" dirty="0"/>
              <a:t>Most </a:t>
            </a:r>
            <a:r>
              <a:rPr lang="en-US" sz="2800" u="sng" dirty="0"/>
              <a:t>families</a:t>
            </a:r>
            <a:r>
              <a:rPr lang="en-US" sz="2800" dirty="0"/>
              <a:t> cannot afford professional movers. When managing moving logistics and uncertainties, “Do It Yourself” movers are left to fend for themselves with little prior experience. </a:t>
            </a:r>
            <a:br>
              <a:rPr lang="en-US" sz="2800" dirty="0"/>
            </a:br>
            <a:br>
              <a:rPr lang="en-US" sz="2800" dirty="0"/>
            </a:br>
            <a:br>
              <a:rPr lang="en-US" sz="2800" dirty="0"/>
            </a:br>
            <a:r>
              <a:rPr lang="en-US" sz="2800" dirty="0" err="1"/>
              <a:t>Load.In</a:t>
            </a:r>
            <a:r>
              <a:rPr lang="en-US" sz="2800" dirty="0"/>
              <a:t> aims to </a:t>
            </a:r>
            <a:r>
              <a:rPr lang="en-US" sz="2800" b="1" dirty="0"/>
              <a:t>give your move a game plan</a:t>
            </a:r>
            <a:r>
              <a:rPr lang="en-US" sz="28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9/27/2020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6</a:t>
            </a:fld>
            <a:endParaRPr lang="en-US" dirty="0"/>
          </a:p>
        </p:txBody>
      </p:sp>
    </p:spTree>
    <p:extLst>
      <p:ext uri="{BB962C8B-B14F-4D97-AF65-F5344CB8AC3E}">
        <p14:creationId xmlns:p14="http://schemas.microsoft.com/office/powerpoint/2010/main" val="3159575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r>
              <a:rPr lang="en-US" dirty="0"/>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9/27/2020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8" name="Chart 7">
            <a:extLst>
              <a:ext uri="{FF2B5EF4-FFF2-40B4-BE49-F238E27FC236}">
                <a16:creationId xmlns:a16="http://schemas.microsoft.com/office/drawing/2014/main" id="{99CB14DD-1D26-438E-BC5D-B50638C1492F}"/>
              </a:ext>
            </a:extLst>
          </p:cNvPr>
          <p:cNvGraphicFramePr>
            <a:graphicFrameLocks/>
          </p:cNvGraphicFramePr>
          <p:nvPr>
            <p:extLst>
              <p:ext uri="{D42A27DB-BD31-4B8C-83A1-F6EECF244321}">
                <p14:modId xmlns:p14="http://schemas.microsoft.com/office/powerpoint/2010/main" val="2914058378"/>
              </p:ext>
            </p:extLst>
          </p:nvPr>
        </p:nvGraphicFramePr>
        <p:xfrm>
          <a:off x="2209800" y="1165225"/>
          <a:ext cx="8572191" cy="45275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9/27/2020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8</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5FDF-F38D-42B7-BE83-E26498E1E1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0DCCC8-CC58-4E95-AEAE-2F35F943560B}"/>
              </a:ext>
            </a:extLst>
          </p:cNvPr>
          <p:cNvSpPr>
            <a:spLocks noGrp="1"/>
          </p:cNvSpPr>
          <p:nvPr>
            <p:ph idx="1"/>
          </p:nvPr>
        </p:nvSpPr>
        <p:spPr/>
        <p:txBody>
          <a:bodyPr/>
          <a:lstStyle/>
          <a:p>
            <a:r>
              <a:rPr lang="en-US" dirty="0"/>
              <a:t>32,000,000 moves happen each year</a:t>
            </a:r>
          </a:p>
          <a:p>
            <a:r>
              <a:rPr lang="en-US" dirty="0"/>
              <a:t>34% of moves utilize a rental truck</a:t>
            </a:r>
          </a:p>
          <a:p>
            <a:r>
              <a:rPr lang="en-US" dirty="0"/>
              <a:t>If </a:t>
            </a:r>
            <a:r>
              <a:rPr lang="en-US" dirty="0" err="1"/>
              <a:t>Load.In</a:t>
            </a:r>
            <a:r>
              <a:rPr lang="en-US" dirty="0"/>
              <a:t> is used on 1% of those moves (0.34% of all moves) at a cost of $10, we make $1,088,000</a:t>
            </a:r>
          </a:p>
        </p:txBody>
      </p:sp>
      <p:sp>
        <p:nvSpPr>
          <p:cNvPr id="4" name="Date Placeholder 3">
            <a:extLst>
              <a:ext uri="{FF2B5EF4-FFF2-40B4-BE49-F238E27FC236}">
                <a16:creationId xmlns:a16="http://schemas.microsoft.com/office/drawing/2014/main" id="{0BA9A8AC-06AF-46D9-AC99-18632C035068}"/>
              </a:ext>
            </a:extLst>
          </p:cNvPr>
          <p:cNvSpPr>
            <a:spLocks noGrp="1"/>
          </p:cNvSpPr>
          <p:nvPr>
            <p:ph type="dt" sz="half" idx="2"/>
          </p:nvPr>
        </p:nvSpPr>
        <p:spPr/>
        <p:txBody>
          <a:bodyPr/>
          <a:lstStyle/>
          <a:p>
            <a:fld id="{6C7809EE-2C7F-4C6F-8324-6FF2E006F1B2}" type="datetime1">
              <a:rPr lang="en-US" smtClean="0"/>
              <a:t>9/27/2020</a:t>
            </a:fld>
            <a:endParaRPr lang="en-US" dirty="0"/>
          </a:p>
        </p:txBody>
      </p:sp>
      <p:sp>
        <p:nvSpPr>
          <p:cNvPr id="5" name="Footer Placeholder 4">
            <a:extLst>
              <a:ext uri="{FF2B5EF4-FFF2-40B4-BE49-F238E27FC236}">
                <a16:creationId xmlns:a16="http://schemas.microsoft.com/office/drawing/2014/main" id="{130DF8BD-9DB3-46AF-9AA4-24CEF872CEB3}"/>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6EFA8CED-81A3-4103-8001-F6A123DC9366}"/>
              </a:ext>
            </a:extLst>
          </p:cNvPr>
          <p:cNvSpPr>
            <a:spLocks noGrp="1"/>
          </p:cNvSpPr>
          <p:nvPr>
            <p:ph type="sldNum" sz="quarter" idx="4"/>
          </p:nvPr>
        </p:nvSpPr>
        <p:spPr/>
        <p:txBody>
          <a:bodyPr/>
          <a:lstStyle/>
          <a:p>
            <a:fld id="{BC24384F-C969-491A-B746-B529BCC5F8BF}" type="slidenum">
              <a:rPr lang="en-US" smtClean="0"/>
              <a:pPr/>
              <a:t>9</a:t>
            </a:fld>
            <a:endParaRPr lang="en-US" dirty="0"/>
          </a:p>
        </p:txBody>
      </p:sp>
    </p:spTree>
    <p:extLst>
      <p:ext uri="{BB962C8B-B14F-4D97-AF65-F5344CB8AC3E}">
        <p14:creationId xmlns:p14="http://schemas.microsoft.com/office/powerpoint/2010/main" val="2130556967"/>
      </p:ext>
    </p:extLst>
  </p:cSld>
  <p:clrMapOvr>
    <a:masterClrMapping/>
  </p:clrMapOvr>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1326</TotalTime>
  <Words>1649</Words>
  <Application>Microsoft Office PowerPoint</Application>
  <PresentationFormat>Widescreen</PresentationFormat>
  <Paragraphs>250</Paragraphs>
  <Slides>41</Slides>
  <Notes>33</Notes>
  <HiddenSlides>4</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41</vt:i4>
      </vt:variant>
    </vt:vector>
  </HeadingPairs>
  <TitlesOfParts>
    <vt:vector size="46" baseType="lpstr">
      <vt:lpstr>Gulim</vt:lpstr>
      <vt:lpstr>Arial</vt:lpstr>
      <vt:lpstr>Calibri</vt:lpstr>
      <vt:lpstr>Office Theme</vt:lpstr>
      <vt:lpstr>Custom Design</vt:lpstr>
      <vt:lpstr>Load.in</vt:lpstr>
      <vt:lpstr>Load.in</vt:lpstr>
      <vt:lpstr>Contents</vt:lpstr>
      <vt:lpstr>Who is Team Yellow?</vt:lpstr>
      <vt:lpstr>Problem/Customer Definition (Reword)</vt:lpstr>
      <vt:lpstr>Most families cannot afford professional movers. When managing moving logistics and uncertainties, “Do It Yourself” movers are left to fend for themselves with little prior experience.    Load.In aims to give your move a game plan by quantifying uncertainties and assisting in logistical endeavors on moving day.</vt:lpstr>
      <vt:lpstr>Professional Movers Are Costly</vt:lpstr>
      <vt:lpstr>Americans Prefer to Move Themselves</vt:lpstr>
      <vt:lpstr>PowerPoint Presentation</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Moving is Challenging</vt:lpstr>
      <vt:lpstr>Accurately determining how big of a truck to get and how many trips a move will take is difficult. Rental Truck companies base their business model on this!</vt:lpstr>
      <vt:lpstr>Loading a truck properly requires many considerations including weight distribution and protecting fragile items. </vt:lpstr>
      <vt:lpstr>Poor packing can result in property damage and in the worst case, a car accident. An estimated 50,000 accidents related to trailer towing occur each year.</vt:lpstr>
      <vt:lpstr>35% of Americans are stressed the most by logistics and packing.</vt:lpstr>
      <vt:lpstr>What is the current process?</vt:lpstr>
      <vt:lpstr>PowerPoint Presentation</vt:lpstr>
      <vt:lpstr>PowerPoint Presentation</vt:lpstr>
      <vt:lpstr>PowerPoint Presentation</vt:lpstr>
      <vt:lpstr>Solution Definition</vt:lpstr>
      <vt:lpstr>PowerPoint Presentation</vt:lpstr>
      <vt:lpstr>How will the solution help the process?</vt:lpstr>
      <vt:lpstr>PowerPoint Presentation</vt:lpstr>
      <vt:lpstr>PowerPoint Presentation</vt:lpstr>
      <vt:lpstr>PowerPoint Presentation</vt:lpstr>
      <vt:lpstr>What are the major functional components?</vt:lpstr>
      <vt:lpstr>PowerPoint Presentation</vt:lpstr>
      <vt:lpstr>Feasibility Analysis</vt:lpstr>
      <vt:lpstr>Per the rubric, add “Description of what proposed solution will do” here </vt:lpstr>
      <vt:lpstr>Per the rubric, add “Description of what proposed solution will NOT do” here </vt:lpstr>
      <vt:lpstr>Per the rubric, add “Market analysis &amp; benefits to the customer base” here </vt:lpstr>
      <vt:lpstr>Risks &amp; Mitigation</vt:lpstr>
      <vt:lpstr>Per the rubric, add “Customer Risks” here </vt:lpstr>
      <vt:lpstr>Per the rubric, add “Technical Risks” here </vt:lpstr>
      <vt:lpstr>What’s the competition like?</vt:lpstr>
      <vt:lpstr>PowerPoint Presentation</vt:lpstr>
      <vt:lpstr>PowerPoint Presentation</vt:lpstr>
      <vt:lpstr>Sources:</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Jason Moran</cp:lastModifiedBy>
  <cp:revision>99</cp:revision>
  <dcterms:created xsi:type="dcterms:W3CDTF">2020-09-10T01:29:18Z</dcterms:created>
  <dcterms:modified xsi:type="dcterms:W3CDTF">2020-09-28T00:11:39Z</dcterms:modified>
</cp:coreProperties>
</file>